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458" r:id="rId2"/>
    <p:sldId id="503" r:id="rId3"/>
    <p:sldId id="407" r:id="rId4"/>
    <p:sldId id="508" r:id="rId5"/>
    <p:sldId id="406" r:id="rId6"/>
    <p:sldId id="457" r:id="rId7"/>
    <p:sldId id="460" r:id="rId8"/>
    <p:sldId id="511" r:id="rId9"/>
    <p:sldId id="411" r:id="rId10"/>
    <p:sldId id="415" r:id="rId11"/>
    <p:sldId id="413" r:id="rId12"/>
    <p:sldId id="425" r:id="rId13"/>
    <p:sldId id="459" r:id="rId14"/>
    <p:sldId id="507" r:id="rId15"/>
    <p:sldId id="462" r:id="rId16"/>
    <p:sldId id="463" r:id="rId17"/>
    <p:sldId id="466" r:id="rId18"/>
    <p:sldId id="467" r:id="rId19"/>
    <p:sldId id="478" r:id="rId20"/>
    <p:sldId id="479" r:id="rId21"/>
    <p:sldId id="480" r:id="rId22"/>
    <p:sldId id="482" r:id="rId23"/>
    <p:sldId id="468" r:id="rId24"/>
    <p:sldId id="470" r:id="rId25"/>
    <p:sldId id="471" r:id="rId26"/>
    <p:sldId id="472" r:id="rId27"/>
    <p:sldId id="473" r:id="rId28"/>
    <p:sldId id="475" r:id="rId29"/>
    <p:sldId id="476" r:id="rId30"/>
    <p:sldId id="477" r:id="rId31"/>
    <p:sldId id="464" r:id="rId32"/>
    <p:sldId id="461" r:id="rId33"/>
    <p:sldId id="506" r:id="rId34"/>
    <p:sldId id="487" r:id="rId35"/>
    <p:sldId id="490" r:id="rId36"/>
    <p:sldId id="491" r:id="rId37"/>
    <p:sldId id="546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28" r:id="rId48"/>
    <p:sldId id="504" r:id="rId49"/>
    <p:sldId id="509" r:id="rId50"/>
    <p:sldId id="510" r:id="rId51"/>
    <p:sldId id="396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68F52-8218-4003-AADB-1EDCD79DF998}">
          <p14:sldIdLst>
            <p14:sldId id="458"/>
            <p14:sldId id="503"/>
            <p14:sldId id="407"/>
            <p14:sldId id="508"/>
            <p14:sldId id="406"/>
            <p14:sldId id="457"/>
            <p14:sldId id="460"/>
            <p14:sldId id="511"/>
            <p14:sldId id="411"/>
            <p14:sldId id="415"/>
            <p14:sldId id="413"/>
            <p14:sldId id="425"/>
            <p14:sldId id="459"/>
            <p14:sldId id="507"/>
            <p14:sldId id="462"/>
            <p14:sldId id="463"/>
            <p14:sldId id="466"/>
            <p14:sldId id="467"/>
            <p14:sldId id="478"/>
            <p14:sldId id="479"/>
            <p14:sldId id="480"/>
            <p14:sldId id="482"/>
            <p14:sldId id="468"/>
            <p14:sldId id="470"/>
            <p14:sldId id="471"/>
            <p14:sldId id="472"/>
            <p14:sldId id="473"/>
            <p14:sldId id="475"/>
            <p14:sldId id="476"/>
            <p14:sldId id="477"/>
            <p14:sldId id="464"/>
            <p14:sldId id="461"/>
            <p14:sldId id="506"/>
            <p14:sldId id="487"/>
            <p14:sldId id="490"/>
            <p14:sldId id="491"/>
            <p14:sldId id="546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28"/>
            <p14:sldId id="504"/>
            <p14:sldId id="509"/>
            <p14:sldId id="510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2"/>
    <a:srgbClr val="3F80CD"/>
    <a:srgbClr val="2CF46A"/>
    <a:srgbClr val="9DB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5" autoAdjust="0"/>
    <p:restoredTop sz="94651" autoAdjust="0"/>
  </p:normalViewPr>
  <p:slideViewPr>
    <p:cSldViewPr snapToGrid="0" snapToObjects="1">
      <p:cViewPr varScale="1">
        <p:scale>
          <a:sx n="152" d="100"/>
          <a:sy n="152" d="100"/>
        </p:scale>
        <p:origin x="1600" y="176"/>
      </p:cViewPr>
      <p:guideLst>
        <p:guide orient="horz" pos="981"/>
        <p:guide pos="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7CC22-B69A-433F-91DA-3113A9CBBCC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2684-CEDA-42CE-AC54-DC5A68D3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vand@chalmers.s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ysBioChalmers/RAVEN" TargetMode="External"/><Relationship Id="rId4" Type="http://schemas.openxmlformats.org/officeDocument/2006/relationships/hyperlink" Target="https://opencobra.github.io/cobratoolbox/stable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.chalmers.se/" TargetMode="External"/><Relationship Id="rId7" Type="http://schemas.openxmlformats.org/officeDocument/2006/relationships/hyperlink" Target="https://www.youtube.com/watch?v=tCz-tg4Xmuk&amp;list=PLzm7DNlS3_0hryL9WsVbWV_EkwBJNt9s3&amp;index=12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://systemsbiology.ucsd.edu/Publications/Books/SB1-2LectureSli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03EB6-5EC1-5D41-BFFA-E3F064A2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0" y="1184822"/>
            <a:ext cx="4311652" cy="4272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C99C-E49D-774A-AC97-AB186674645A}"/>
              </a:ext>
            </a:extLst>
          </p:cNvPr>
          <p:cNvSpPr txBox="1"/>
          <p:nvPr/>
        </p:nvSpPr>
        <p:spPr>
          <a:xfrm>
            <a:off x="3068306" y="2908565"/>
            <a:ext cx="60756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MEETS BIOLOGY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Constraint-Based modeling of metabolism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A9A35-AC77-D144-A68A-FE8BB804B9C1}"/>
              </a:ext>
            </a:extLst>
          </p:cNvPr>
          <p:cNvSpPr txBox="1"/>
          <p:nvPr/>
        </p:nvSpPr>
        <p:spPr>
          <a:xfrm>
            <a:off x="6439301" y="4995612"/>
            <a:ext cx="2329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Iván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Domenzain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ivand@chalmers.se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2019-09-24</a:t>
            </a:r>
          </a:p>
        </p:txBody>
      </p:sp>
    </p:spTree>
    <p:extLst>
      <p:ext uri="{BB962C8B-B14F-4D97-AF65-F5344CB8AC3E}">
        <p14:creationId xmlns:p14="http://schemas.microsoft.com/office/powerpoint/2010/main" val="164313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D8B7F-3BD2-5E47-A915-806B6BA4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60450"/>
            <a:ext cx="8661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Functional States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96E77-469B-1F46-9A60-AFAB08C94B50}"/>
              </a:ext>
            </a:extLst>
          </p:cNvPr>
          <p:cNvSpPr/>
          <p:nvPr/>
        </p:nvSpPr>
        <p:spPr>
          <a:xfrm>
            <a:off x="362967" y="1075319"/>
            <a:ext cx="340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Constraining the phenotypic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89B55-5ED9-EE40-89C4-B42767D3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07" y="1608510"/>
            <a:ext cx="5237452" cy="34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73249-9208-A849-A886-A1410839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78" y="1068169"/>
            <a:ext cx="6583855" cy="4260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527C4-4F13-9B44-B140-85761783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18" y="5230741"/>
            <a:ext cx="5875392" cy="5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6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simplified framework: Flux Balance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FAE35-E52B-B647-85F0-293D46D4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38823"/>
            <a:ext cx="7282574" cy="36581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555C4-BB42-7343-8B3D-5480EDCA9AE8}"/>
              </a:ext>
            </a:extLst>
          </p:cNvPr>
          <p:cNvSpPr/>
          <p:nvPr/>
        </p:nvSpPr>
        <p:spPr>
          <a:xfrm>
            <a:off x="3621024" y="4206240"/>
            <a:ext cx="4023360" cy="140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simplified framework: Flux Balance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FAE35-E52B-B647-85F0-293D46D4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38823"/>
            <a:ext cx="7282574" cy="36581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555C4-BB42-7343-8B3D-5480EDCA9AE8}"/>
              </a:ext>
            </a:extLst>
          </p:cNvPr>
          <p:cNvSpPr/>
          <p:nvPr/>
        </p:nvSpPr>
        <p:spPr>
          <a:xfrm>
            <a:off x="3621024" y="4206240"/>
            <a:ext cx="4023360" cy="140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C0263-8F43-9149-AD7C-A1206FF34F13}"/>
              </a:ext>
            </a:extLst>
          </p:cNvPr>
          <p:cNvSpPr/>
          <p:nvPr/>
        </p:nvSpPr>
        <p:spPr>
          <a:xfrm>
            <a:off x="3773214" y="1776248"/>
            <a:ext cx="4319757" cy="2837793"/>
          </a:xfrm>
          <a:prstGeom prst="rect">
            <a:avLst/>
          </a:prstGeom>
          <a:noFill/>
          <a:ln w="28575">
            <a:solidFill>
              <a:srgbClr val="2A6A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06363-3D45-B84D-8091-CA295DBAD83F}"/>
              </a:ext>
            </a:extLst>
          </p:cNvPr>
          <p:cNvSpPr txBox="1"/>
          <p:nvPr/>
        </p:nvSpPr>
        <p:spPr>
          <a:xfrm>
            <a:off x="4518396" y="1903737"/>
            <a:ext cx="298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home message</a:t>
            </a:r>
          </a:p>
        </p:txBody>
      </p:sp>
    </p:spTree>
    <p:extLst>
      <p:ext uri="{BB962C8B-B14F-4D97-AF65-F5344CB8AC3E}">
        <p14:creationId xmlns:p14="http://schemas.microsoft.com/office/powerpoint/2010/main" val="223514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History of FBA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5668F-6F5C-0344-883C-064A27CE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97" y="1460939"/>
            <a:ext cx="5526398" cy="4206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4FCA1-4398-A440-8D1E-EEEB2CFD9AB9}"/>
              </a:ext>
            </a:extLst>
          </p:cNvPr>
          <p:cNvSpPr txBox="1"/>
          <p:nvPr/>
        </p:nvSpPr>
        <p:spPr>
          <a:xfrm>
            <a:off x="116490" y="6448741"/>
            <a:ext cx="803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Edwards, J. S., et al. (2002). </a:t>
            </a:r>
            <a:r>
              <a:rPr lang="en-US" sz="1200" i="1" dirty="0">
                <a:solidFill>
                  <a:schemeClr val="bg1"/>
                </a:solidFill>
              </a:rPr>
              <a:t>Environmental Microbiology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4</a:t>
            </a:r>
            <a:r>
              <a:rPr lang="en-US" sz="1200" dirty="0">
                <a:solidFill>
                  <a:schemeClr val="bg1"/>
                </a:solidFill>
              </a:rPr>
              <a:t>(3), 133–140.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/10.1046/j.1462-2920.2002.00282.x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Mass conservation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4FCA1-4398-A440-8D1E-EEEB2CFD9AB9}"/>
              </a:ext>
            </a:extLst>
          </p:cNvPr>
          <p:cNvSpPr txBox="1"/>
          <p:nvPr/>
        </p:nvSpPr>
        <p:spPr>
          <a:xfrm>
            <a:off x="116490" y="6448741"/>
            <a:ext cx="803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Edwards, J. S. (2002). </a:t>
            </a:r>
            <a:r>
              <a:rPr lang="en-US" sz="1200" i="1" dirty="0">
                <a:solidFill>
                  <a:schemeClr val="bg1"/>
                </a:solidFill>
              </a:rPr>
              <a:t>Environmental Microbiology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4</a:t>
            </a:r>
            <a:r>
              <a:rPr lang="en-US" sz="1200" dirty="0">
                <a:solidFill>
                  <a:schemeClr val="bg1"/>
                </a:solidFill>
              </a:rPr>
              <a:t>(3), 133–140.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/10.1046/j.1462-2920.2002.00282.x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BF3319-FA60-E148-B902-72CE872D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" y="1476834"/>
            <a:ext cx="7566572" cy="40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feasible solution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81C8B-6B5C-D34E-987F-99B61C37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8" y="1778000"/>
            <a:ext cx="6961133" cy="35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551B1-5048-2645-98C0-E26C3106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58" y="1341438"/>
            <a:ext cx="4089400" cy="4330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feasible solution space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98894A-F782-2542-BA3B-D0CB0E4C11D9}"/>
              </a:ext>
            </a:extLst>
          </p:cNvPr>
          <p:cNvSpPr txBox="1">
            <a:spLocks/>
          </p:cNvSpPr>
          <p:nvPr/>
        </p:nvSpPr>
        <p:spPr>
          <a:xfrm>
            <a:off x="684213" y="1341438"/>
            <a:ext cx="4413304" cy="13597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just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solution space is a 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convex flux cone</a:t>
            </a:r>
          </a:p>
          <a:p>
            <a:pPr algn="just"/>
            <a:endParaRPr lang="en-US" sz="1800" b="1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Every steady state flux distribution (functional state) lies within this cone.</a:t>
            </a: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72A665-CC7A-1B4A-9C10-013EC3BB9150}"/>
              </a:ext>
            </a:extLst>
          </p:cNvPr>
          <p:cNvSpPr txBox="1">
            <a:spLocks/>
          </p:cNvSpPr>
          <p:nvPr/>
        </p:nvSpPr>
        <p:spPr>
          <a:xfrm>
            <a:off x="1356876" y="3083498"/>
            <a:ext cx="3435842" cy="13597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 steady state the organism “lives” here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convexity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C158D-E782-A74E-B5D2-DE354071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21" y="1335849"/>
            <a:ext cx="2321754" cy="21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Learning outcomes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19566-5BF7-EE45-91A6-D527E0A25C82}"/>
              </a:ext>
            </a:extLst>
          </p:cNvPr>
          <p:cNvSpPr txBox="1">
            <a:spLocks/>
          </p:cNvSpPr>
          <p:nvPr/>
        </p:nvSpPr>
        <p:spPr>
          <a:xfrm>
            <a:off x="647700" y="1450295"/>
            <a:ext cx="7639980" cy="422904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 metabolic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functional state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flux balance analysis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what are its main assumptions?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the choice of an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 for FBA?</a:t>
            </a: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convexity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C158D-E782-A74E-B5D2-DE354071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21" y="1335849"/>
            <a:ext cx="2321754" cy="2195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DBD15-B8F2-6041-BC60-50FBC34F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17" y="1341438"/>
            <a:ext cx="2351908" cy="21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convexity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62A16-730C-1947-B95B-D55873A3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4074129"/>
            <a:ext cx="3329371" cy="1669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C158D-E782-A74E-B5D2-DE354071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1" y="1335849"/>
            <a:ext cx="2321754" cy="2195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DBD15-B8F2-6041-BC60-50FBC34F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17" y="1341438"/>
            <a:ext cx="2351908" cy="21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1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 convexity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62A16-730C-1947-B95B-D55873A3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4074129"/>
            <a:ext cx="3329371" cy="1669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C158D-E782-A74E-B5D2-DE354071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21" y="1335849"/>
            <a:ext cx="2321754" cy="2195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DBD15-B8F2-6041-BC60-50FBC34F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17" y="1341438"/>
            <a:ext cx="2351908" cy="2190404"/>
          </a:xfrm>
          <a:prstGeom prst="rect">
            <a:avLst/>
          </a:prstGeom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D226A0DC-CF25-C94E-962D-2AB1473540CC}"/>
              </a:ext>
            </a:extLst>
          </p:cNvPr>
          <p:cNvSpPr/>
          <p:nvPr/>
        </p:nvSpPr>
        <p:spPr>
          <a:xfrm>
            <a:off x="4857147" y="4074129"/>
            <a:ext cx="1040524" cy="1061544"/>
          </a:xfrm>
          <a:prstGeom prst="plus">
            <a:avLst>
              <a:gd name="adj" fmla="val 33081"/>
            </a:avLst>
          </a:prstGeom>
          <a:noFill/>
          <a:ln w="28575">
            <a:solidFill>
              <a:srgbClr val="2A6A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622FE404-11A2-F94A-AFB2-06386DE6A8AD}"/>
              </a:ext>
            </a:extLst>
          </p:cNvPr>
          <p:cNvSpPr/>
          <p:nvPr/>
        </p:nvSpPr>
        <p:spPr>
          <a:xfrm>
            <a:off x="6128898" y="3974615"/>
            <a:ext cx="861848" cy="957111"/>
          </a:xfrm>
          <a:prstGeom prst="lightningBolt">
            <a:avLst/>
          </a:prstGeom>
          <a:noFill/>
          <a:ln w="28575">
            <a:solidFill>
              <a:srgbClr val="2A6A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5780B68F-9DBF-F347-BB30-DD2127D79D1C}"/>
              </a:ext>
            </a:extLst>
          </p:cNvPr>
          <p:cNvSpPr/>
          <p:nvPr/>
        </p:nvSpPr>
        <p:spPr>
          <a:xfrm>
            <a:off x="4841928" y="5346884"/>
            <a:ext cx="1513489" cy="662151"/>
          </a:xfrm>
          <a:prstGeom prst="donut">
            <a:avLst/>
          </a:prstGeom>
          <a:noFill/>
          <a:ln w="28575">
            <a:solidFill>
              <a:srgbClr val="2A6A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CFF23B60-3857-C246-A70B-939AE3D57384}"/>
              </a:ext>
            </a:extLst>
          </p:cNvPr>
          <p:cNvSpPr/>
          <p:nvPr/>
        </p:nvSpPr>
        <p:spPr>
          <a:xfrm>
            <a:off x="7582060" y="4074129"/>
            <a:ext cx="861849" cy="981347"/>
          </a:xfrm>
          <a:prstGeom prst="hear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E01C6E-FEFB-E848-AAD9-08A0FA0640B8}"/>
              </a:ext>
            </a:extLst>
          </p:cNvPr>
          <p:cNvSpPr/>
          <p:nvPr/>
        </p:nvSpPr>
        <p:spPr>
          <a:xfrm>
            <a:off x="6831723" y="5256104"/>
            <a:ext cx="1181261" cy="843709"/>
          </a:xfrm>
          <a:prstGeom prst="diagStrip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73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Flux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3E9AD-1B34-7F45-9AD4-7D2F23F6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33" y="1366055"/>
            <a:ext cx="6691415" cy="37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Flux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714ED-C9CD-8F42-AE80-423D4A89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84" y="1260411"/>
            <a:ext cx="3921891" cy="4135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3E9E17-FC15-3443-A6AF-E6DE26029209}"/>
              </a:ext>
            </a:extLst>
          </p:cNvPr>
          <p:cNvSpPr/>
          <p:nvPr/>
        </p:nvSpPr>
        <p:spPr>
          <a:xfrm>
            <a:off x="558093" y="2087673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any given time, organisms have a single flux configuration.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typical GEM has ~1000 metabolites and ~2000 reactions.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select one flux distribution?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A6A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Flux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714ED-C9CD-8F42-AE80-423D4A89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84" y="1260411"/>
            <a:ext cx="3921891" cy="4135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0DB7-76E4-C949-A6EF-E0058ADB1845}"/>
              </a:ext>
            </a:extLst>
          </p:cNvPr>
          <p:cNvSpPr/>
          <p:nvPr/>
        </p:nvSpPr>
        <p:spPr>
          <a:xfrm>
            <a:off x="558093" y="2087673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any given time, organisms have a single flux configuration.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typical GEM has ~1000 metabolites and ~2000 reactions.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select one flux distribution?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A6AB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assuming that organisms try to maximize a fitness function that is a mathematical function of its fluxes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4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AB2F3-427B-0F4E-8B94-AA8EA738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22" y="1382833"/>
            <a:ext cx="6552096" cy="39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7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FBA: step by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8E4D-E871-AB49-B0EC-C3A5BD9C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8" y="1141742"/>
            <a:ext cx="3742520" cy="4341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C5245-7F28-A449-970E-C4EC06CF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64" y="1341438"/>
            <a:ext cx="3279233" cy="4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86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B7CB7-75E5-6E4A-B800-FDE3AD70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6916464" cy="44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5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Small scale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FFD0-77B7-1245-A8A4-255FF773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7" y="1341438"/>
            <a:ext cx="7086380" cy="3582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6ABF8-C59C-ED41-8C2E-8A6476FA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443321"/>
            <a:ext cx="775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Biological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BC68A-981D-EE40-86B8-FF476AC4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1694731" y="745589"/>
            <a:ext cx="5601562" cy="54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0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Small scale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785D13-3FE5-8F41-8F41-972FB238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5" y="1458848"/>
            <a:ext cx="8281987" cy="37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Still interested?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4FCA1-4398-A440-8D1E-EEEB2CFD9AB9}"/>
              </a:ext>
            </a:extLst>
          </p:cNvPr>
          <p:cNvSpPr txBox="1"/>
          <p:nvPr/>
        </p:nvSpPr>
        <p:spPr>
          <a:xfrm>
            <a:off x="53434" y="6280575"/>
            <a:ext cx="8039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Orth, J. D., Thiele, I., &amp; </a:t>
            </a:r>
            <a:r>
              <a:rPr lang="en-US" sz="1200" dirty="0" err="1">
                <a:solidFill>
                  <a:schemeClr val="bg1"/>
                </a:solidFill>
              </a:rPr>
              <a:t>Palsson</a:t>
            </a:r>
            <a:r>
              <a:rPr lang="en-US" sz="1200" dirty="0">
                <a:solidFill>
                  <a:schemeClr val="bg1"/>
                </a:solidFill>
              </a:rPr>
              <a:t>, B. </a:t>
            </a:r>
            <a:r>
              <a:rPr lang="en-US" sz="1200" dirty="0" err="1">
                <a:solidFill>
                  <a:schemeClr val="bg1"/>
                </a:solidFill>
              </a:rPr>
              <a:t>Ø</a:t>
            </a:r>
            <a:r>
              <a:rPr lang="en-US" sz="1200" dirty="0">
                <a:solidFill>
                  <a:schemeClr val="bg1"/>
                </a:solidFill>
              </a:rPr>
              <a:t>. (2010). </a:t>
            </a:r>
            <a:r>
              <a:rPr lang="en-US" sz="1200" i="1" dirty="0">
                <a:solidFill>
                  <a:schemeClr val="bg1"/>
                </a:solidFill>
              </a:rPr>
              <a:t>Nature Biotechnology</a:t>
            </a:r>
            <a:r>
              <a:rPr lang="en-US" sz="1200" dirty="0">
                <a:solidFill>
                  <a:schemeClr val="bg1"/>
                </a:solidFill>
              </a:rPr>
              <a:t>, </a:t>
            </a:r>
            <a:r>
              <a:rPr lang="en-US" sz="1200" i="1" dirty="0">
                <a:solidFill>
                  <a:schemeClr val="bg1"/>
                </a:solidFill>
              </a:rPr>
              <a:t>28</a:t>
            </a:r>
            <a:r>
              <a:rPr lang="en-US" sz="1200" dirty="0">
                <a:solidFill>
                  <a:schemeClr val="bg1"/>
                </a:solidFill>
              </a:rPr>
              <a:t>(3), 245–248. https://</a:t>
            </a:r>
            <a:r>
              <a:rPr lang="en-US" sz="1200" dirty="0" err="1">
                <a:solidFill>
                  <a:schemeClr val="bg1"/>
                </a:solidFill>
              </a:rPr>
              <a:t>doi.org</a:t>
            </a:r>
            <a:r>
              <a:rPr lang="en-US" sz="1200" dirty="0">
                <a:solidFill>
                  <a:schemeClr val="bg1"/>
                </a:solidFill>
              </a:rPr>
              <a:t>/10.1038/nbt.1614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5BD31-1EFC-C448-8285-ADAC4DEE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7" y="1240220"/>
            <a:ext cx="4192419" cy="4754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4EAD5-C7F3-1842-B961-CEB67EE9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96" y="2206180"/>
            <a:ext cx="4229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0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873DF-CCC4-E943-8B41-1491F642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49400"/>
            <a:ext cx="7975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0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Biomass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pseudorreaction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1144C-9A87-1D42-8D2E-6A362BAA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78" y="2395538"/>
            <a:ext cx="5630637" cy="361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D81A8-0275-1A40-BABD-A4E79C52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1557338"/>
            <a:ext cx="4076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0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89C5ED-5C25-004C-B2CB-9661F6E64EA2}"/>
              </a:ext>
            </a:extLst>
          </p:cNvPr>
          <p:cNvSpPr txBox="1"/>
          <p:nvPr/>
        </p:nvSpPr>
        <p:spPr>
          <a:xfrm>
            <a:off x="51097" y="6206678"/>
            <a:ext cx="8934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Ibarra, R. U., et al. (2002). </a:t>
            </a:r>
            <a:r>
              <a:rPr lang="en-US" sz="1400" i="1" dirty="0">
                <a:solidFill>
                  <a:schemeClr val="bg1"/>
                </a:solidFill>
              </a:rPr>
              <a:t>Nature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420</a:t>
            </a:r>
            <a:r>
              <a:rPr lang="en-US" sz="1400" dirty="0">
                <a:solidFill>
                  <a:schemeClr val="bg1"/>
                </a:solidFill>
              </a:rPr>
              <a:t>(6912), 186–189.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/10.1038/nature01149</a:t>
            </a:r>
            <a:endParaRPr lang="en-US" sz="1400" dirty="0">
              <a:solidFill>
                <a:schemeClr val="bg1"/>
              </a:solidFill>
              <a:latin typeface="Times" pitchFamily="2" charset="0"/>
              <a:ea typeface="Akzidenz for Chalmers" charset="0"/>
              <a:cs typeface="Akzidenz for Chalmers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C14AB6-8580-EE4F-B437-1F454A9C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26" y="1341438"/>
            <a:ext cx="4379269" cy="4057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33E5C1-EE95-BF48-A8D5-7A640E237F10}"/>
              </a:ext>
            </a:extLst>
          </p:cNvPr>
          <p:cNvSpPr txBox="1">
            <a:spLocks/>
          </p:cNvSpPr>
          <p:nvPr/>
        </p:nvSpPr>
        <p:spPr>
          <a:xfrm>
            <a:off x="502468" y="1732252"/>
            <a:ext cx="3522300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Real biology or just simulation?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02262-3118-B549-AA88-EDD81784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19011"/>
            <a:ext cx="3158811" cy="17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1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Once again: From GEM to FBA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74352-AE85-3449-A566-08B37688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27" y="1240220"/>
            <a:ext cx="6289138" cy="4108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7AF57-B658-CA44-BD5A-8B0D450B713A}"/>
              </a:ext>
            </a:extLst>
          </p:cNvPr>
          <p:cNvSpPr txBox="1"/>
          <p:nvPr/>
        </p:nvSpPr>
        <p:spPr>
          <a:xfrm>
            <a:off x="173255" y="6371924"/>
            <a:ext cx="8024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Thiele, I., &amp; </a:t>
            </a:r>
            <a:r>
              <a:rPr lang="en-US" sz="1400" dirty="0" err="1">
                <a:solidFill>
                  <a:schemeClr val="bg1"/>
                </a:solidFill>
              </a:rPr>
              <a:t>Palsson</a:t>
            </a:r>
            <a:r>
              <a:rPr lang="en-US" sz="1400" dirty="0">
                <a:solidFill>
                  <a:schemeClr val="bg1"/>
                </a:solidFill>
              </a:rPr>
              <a:t>, B. O. (2007). </a:t>
            </a:r>
            <a:r>
              <a:rPr lang="en-US" sz="1400" i="1" dirty="0">
                <a:solidFill>
                  <a:schemeClr val="bg1"/>
                </a:solidFill>
              </a:rPr>
              <a:t>Introduction to Systems Biology</a:t>
            </a:r>
            <a:r>
              <a:rPr lang="en-US" sz="1400" dirty="0">
                <a:solidFill>
                  <a:schemeClr val="bg1"/>
                </a:solidFill>
              </a:rPr>
              <a:t> (pp. 14–36). Totowa, NJ: Humana Press</a:t>
            </a:r>
          </a:p>
        </p:txBody>
      </p:sp>
    </p:spTree>
    <p:extLst>
      <p:ext uri="{BB962C8B-B14F-4D97-AF65-F5344CB8AC3E}">
        <p14:creationId xmlns:p14="http://schemas.microsoft.com/office/powerpoint/2010/main" val="274423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Once again: From GEM to FBA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7AF57-B658-CA44-BD5A-8B0D450B713A}"/>
              </a:ext>
            </a:extLst>
          </p:cNvPr>
          <p:cNvSpPr txBox="1"/>
          <p:nvPr/>
        </p:nvSpPr>
        <p:spPr>
          <a:xfrm>
            <a:off x="173255" y="6371924"/>
            <a:ext cx="8024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Thiele, I., &amp; </a:t>
            </a:r>
            <a:r>
              <a:rPr lang="en-US" sz="1400" dirty="0" err="1">
                <a:solidFill>
                  <a:schemeClr val="bg1"/>
                </a:solidFill>
              </a:rPr>
              <a:t>Palsson</a:t>
            </a:r>
            <a:r>
              <a:rPr lang="en-US" sz="1400" dirty="0">
                <a:solidFill>
                  <a:schemeClr val="bg1"/>
                </a:solidFill>
              </a:rPr>
              <a:t>, B. O. (2007). </a:t>
            </a:r>
            <a:r>
              <a:rPr lang="en-US" sz="1400" i="1" dirty="0">
                <a:solidFill>
                  <a:schemeClr val="bg1"/>
                </a:solidFill>
              </a:rPr>
              <a:t>Introduction to Systems Biology</a:t>
            </a:r>
            <a:r>
              <a:rPr lang="en-US" sz="1400" dirty="0">
                <a:solidFill>
                  <a:schemeClr val="bg1"/>
                </a:solidFill>
              </a:rPr>
              <a:t> (pp. 14–36). Totowa, NJ: Humana 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A9E4B-CEDC-504D-9D4A-A728504C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62" y="1341438"/>
            <a:ext cx="6135103" cy="41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8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B629DA-708C-F74A-91B1-4A1C8C07271F}"/>
              </a:ext>
            </a:extLst>
          </p:cNvPr>
          <p:cNvSpPr txBox="1">
            <a:spLocks/>
          </p:cNvSpPr>
          <p:nvPr/>
        </p:nvSpPr>
        <p:spPr>
          <a:xfrm>
            <a:off x="1171575" y="261395"/>
            <a:ext cx="6400800" cy="59204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Silico gene deletions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84004-6B01-2F48-BFA1-06D3D9CBDDA2}"/>
              </a:ext>
            </a:extLst>
          </p:cNvPr>
          <p:cNvSpPr/>
          <p:nvPr/>
        </p:nvSpPr>
        <p:spPr>
          <a:xfrm>
            <a:off x="4592320" y="1137920"/>
            <a:ext cx="19304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FA4159-5805-934F-AC49-D03D7AD1E159}"/>
              </a:ext>
            </a:extLst>
          </p:cNvPr>
          <p:cNvSpPr/>
          <p:nvPr/>
        </p:nvSpPr>
        <p:spPr>
          <a:xfrm>
            <a:off x="4785360" y="3667760"/>
            <a:ext cx="19304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0803F-2F25-A148-A383-C1D09B33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137920"/>
            <a:ext cx="4670723" cy="4879341"/>
          </a:xfrm>
          <a:prstGeom prst="rect">
            <a:avLst/>
          </a:prstGeom>
          <a:ln w="28575">
            <a:solidFill>
              <a:srgbClr val="2A6AB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D4A79-DBEC-0145-8A84-B7975347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0" y="1557338"/>
            <a:ext cx="30607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36312A-F11F-0A43-B328-3D7523A5BF04}"/>
              </a:ext>
            </a:extLst>
          </p:cNvPr>
          <p:cNvSpPr txBox="1"/>
          <p:nvPr/>
        </p:nvSpPr>
        <p:spPr>
          <a:xfrm>
            <a:off x="259080" y="6461760"/>
            <a:ext cx="3082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Patil</a:t>
            </a:r>
            <a:r>
              <a:rPr lang="en-US" sz="1400" dirty="0">
                <a:solidFill>
                  <a:schemeClr val="bg1"/>
                </a:solidFill>
              </a:rPr>
              <a:t>. Et Al. BMC Bioinformatics, 2005.</a:t>
            </a:r>
          </a:p>
        </p:txBody>
      </p:sp>
    </p:spTree>
    <p:extLst>
      <p:ext uri="{BB962C8B-B14F-4D97-AF65-F5344CB8AC3E}">
        <p14:creationId xmlns:p14="http://schemas.microsoft.com/office/powerpoint/2010/main" val="861272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FBA: Just one method in the CBM family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7AF57-B658-CA44-BD5A-8B0D450B713A}"/>
              </a:ext>
            </a:extLst>
          </p:cNvPr>
          <p:cNvSpPr txBox="1"/>
          <p:nvPr/>
        </p:nvSpPr>
        <p:spPr>
          <a:xfrm>
            <a:off x="173255" y="6371924"/>
            <a:ext cx="8024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Lewis, N. E., et al. (2012, April). </a:t>
            </a:r>
            <a:r>
              <a:rPr lang="en-US" sz="1400" i="1" dirty="0">
                <a:solidFill>
                  <a:schemeClr val="bg1"/>
                </a:solidFill>
              </a:rPr>
              <a:t>Nature Reviews Microbiology</a:t>
            </a:r>
            <a:r>
              <a:rPr lang="en-US" sz="1400" dirty="0">
                <a:solidFill>
                  <a:schemeClr val="bg1"/>
                </a:solidFill>
              </a:rPr>
              <a:t>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/10.1038/nrmicro2737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7BE009-333C-CA4D-AED7-55B08509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0" y="888969"/>
            <a:ext cx="5416316" cy="48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1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Equivalent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F9E37-2056-C548-9249-9FD57186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40220"/>
            <a:ext cx="7757273" cy="4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A51F3-EBE0-9149-9E20-B2CE5D99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589"/>
            <a:ext cx="9144000" cy="55736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Biological networks</a:t>
            </a:r>
          </a:p>
        </p:txBody>
      </p:sp>
    </p:spTree>
    <p:extLst>
      <p:ext uri="{BB962C8B-B14F-4D97-AF65-F5344CB8AC3E}">
        <p14:creationId xmlns:p14="http://schemas.microsoft.com/office/powerpoint/2010/main" val="2057185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Flux variability analysis (FVA)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2EA29-40C4-F341-9F04-F0BE15A2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22" y="2219047"/>
            <a:ext cx="7747000" cy="294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3C570-14A0-D140-848D-EC7CB685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274427"/>
            <a:ext cx="6556693" cy="719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7A447-4016-0B43-85FA-42397C4A6A7F}"/>
              </a:ext>
            </a:extLst>
          </p:cNvPr>
          <p:cNvSpPr txBox="1"/>
          <p:nvPr/>
        </p:nvSpPr>
        <p:spPr>
          <a:xfrm>
            <a:off x="158152" y="6334780"/>
            <a:ext cx="872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Mahadevan, R., &amp; Schilling, C. H. (2003). </a:t>
            </a:r>
            <a:r>
              <a:rPr lang="en-US" sz="1400" i="1" dirty="0">
                <a:solidFill>
                  <a:schemeClr val="bg1"/>
                </a:solidFill>
              </a:rPr>
              <a:t>Metabolic Engineering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5</a:t>
            </a:r>
            <a:r>
              <a:rPr lang="en-US" sz="1400" dirty="0">
                <a:solidFill>
                  <a:schemeClr val="bg1"/>
                </a:solidFill>
              </a:rPr>
              <a:t>(4), 264–276.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/10.1016/j.ymben.2003.09.002</a:t>
            </a:r>
          </a:p>
        </p:txBody>
      </p:sp>
    </p:spTree>
    <p:extLst>
      <p:ext uri="{BB962C8B-B14F-4D97-AF65-F5344CB8AC3E}">
        <p14:creationId xmlns:p14="http://schemas.microsoft.com/office/powerpoint/2010/main" val="287197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Extreme Pathways 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ExPa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3C570-14A0-D140-848D-EC7CB685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69680"/>
            <a:ext cx="6556693" cy="719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5BE5F-212C-5B4C-8987-F8C6867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8" y="1240220"/>
            <a:ext cx="7687640" cy="4091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53D38-53B3-3749-956F-8BDBE27271B9}"/>
              </a:ext>
            </a:extLst>
          </p:cNvPr>
          <p:cNvSpPr txBox="1"/>
          <p:nvPr/>
        </p:nvSpPr>
        <p:spPr>
          <a:xfrm>
            <a:off x="158152" y="6334780"/>
            <a:ext cx="87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Schuster, et al. (2000). </a:t>
            </a:r>
            <a:r>
              <a:rPr lang="en-US" sz="1400" i="1" dirty="0">
                <a:solidFill>
                  <a:schemeClr val="bg1"/>
                </a:solidFill>
              </a:rPr>
              <a:t>Nature Biotechnology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18</a:t>
            </a:r>
            <a:r>
              <a:rPr lang="en-US" sz="1400" dirty="0">
                <a:solidFill>
                  <a:schemeClr val="bg1"/>
                </a:solidFill>
              </a:rPr>
              <a:t>(3), 326–332.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/10.1038/73786</a:t>
            </a:r>
          </a:p>
        </p:txBody>
      </p:sp>
    </p:spTree>
    <p:extLst>
      <p:ext uri="{BB962C8B-B14F-4D97-AF65-F5344CB8AC3E}">
        <p14:creationId xmlns:p14="http://schemas.microsoft.com/office/powerpoint/2010/main" val="988363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Alternative Optimal Solutions (AOS)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53D38-53B3-3749-956F-8BDBE27271B9}"/>
              </a:ext>
            </a:extLst>
          </p:cNvPr>
          <p:cNvSpPr txBox="1"/>
          <p:nvPr/>
        </p:nvSpPr>
        <p:spPr>
          <a:xfrm>
            <a:off x="158152" y="6431030"/>
            <a:ext cx="87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Phalakornkule</a:t>
            </a:r>
            <a:r>
              <a:rPr lang="en-US" sz="1400" dirty="0">
                <a:solidFill>
                  <a:schemeClr val="bg1"/>
                </a:solidFill>
              </a:rPr>
              <a:t>, C., et al. (2001). </a:t>
            </a:r>
            <a:r>
              <a:rPr lang="en-US" sz="1400" i="1" dirty="0">
                <a:solidFill>
                  <a:schemeClr val="bg1"/>
                </a:solidFill>
              </a:rPr>
              <a:t>Metabolic Engineering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(2), 124–137.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/10.1006/mben.2000.0165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8B747-0539-BE4A-9477-DDB43AC3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26" y="1963553"/>
            <a:ext cx="7047740" cy="32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Alternative Optimal Solutions (AOS)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53D38-53B3-3749-956F-8BDBE27271B9}"/>
              </a:ext>
            </a:extLst>
          </p:cNvPr>
          <p:cNvSpPr txBox="1"/>
          <p:nvPr/>
        </p:nvSpPr>
        <p:spPr>
          <a:xfrm>
            <a:off x="158152" y="6431030"/>
            <a:ext cx="87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Phalakornkule</a:t>
            </a:r>
            <a:r>
              <a:rPr lang="en-US" sz="1400" dirty="0">
                <a:solidFill>
                  <a:schemeClr val="bg1"/>
                </a:solidFill>
              </a:rPr>
              <a:t>, C., et al. (2001). </a:t>
            </a:r>
            <a:r>
              <a:rPr lang="en-US" sz="1400" i="1" dirty="0">
                <a:solidFill>
                  <a:schemeClr val="bg1"/>
                </a:solidFill>
              </a:rPr>
              <a:t>Metabolic Engineering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(2), 124–137. https://</a:t>
            </a:r>
            <a:r>
              <a:rPr lang="en-US" sz="1400" dirty="0" err="1">
                <a:solidFill>
                  <a:schemeClr val="bg1"/>
                </a:solidFill>
              </a:rPr>
              <a:t>doi.org</a:t>
            </a:r>
            <a:r>
              <a:rPr lang="en-US" sz="1400" dirty="0">
                <a:solidFill>
                  <a:schemeClr val="bg1"/>
                </a:solidFill>
              </a:rPr>
              <a:t>/10.1006/mben.2000.0165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8B747-0539-BE4A-9477-DDB43AC3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26" y="1963553"/>
            <a:ext cx="7047740" cy="3267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850BF-4687-4A42-BEFD-4D6A9C72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85" y="1851577"/>
            <a:ext cx="3878981" cy="32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Extending FBA with more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53D38-53B3-3749-956F-8BDBE27271B9}"/>
              </a:ext>
            </a:extLst>
          </p:cNvPr>
          <p:cNvSpPr txBox="1"/>
          <p:nvPr/>
        </p:nvSpPr>
        <p:spPr>
          <a:xfrm>
            <a:off x="158152" y="6334780"/>
            <a:ext cx="872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Becker, S. A., &amp; </a:t>
            </a:r>
            <a:r>
              <a:rPr lang="en-US" sz="1400" dirty="0" err="1">
                <a:solidFill>
                  <a:schemeClr val="bg1"/>
                </a:solidFill>
              </a:rPr>
              <a:t>Palsson</a:t>
            </a:r>
            <a:r>
              <a:rPr lang="en-US" sz="1400" dirty="0">
                <a:solidFill>
                  <a:schemeClr val="bg1"/>
                </a:solidFill>
              </a:rPr>
              <a:t>, B. O. (2008). </a:t>
            </a:r>
            <a:r>
              <a:rPr lang="en-US" sz="1400" i="1" dirty="0" err="1">
                <a:solidFill>
                  <a:schemeClr val="bg1"/>
                </a:solidFill>
              </a:rPr>
              <a:t>PLoS</a:t>
            </a:r>
            <a:r>
              <a:rPr lang="en-US" sz="1400" i="1" dirty="0">
                <a:solidFill>
                  <a:schemeClr val="bg1"/>
                </a:solidFill>
              </a:rPr>
              <a:t> Computational Biology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(5).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Agren</a:t>
            </a:r>
            <a:r>
              <a:rPr lang="en-US" sz="1400" dirty="0">
                <a:solidFill>
                  <a:schemeClr val="bg1"/>
                </a:solidFill>
              </a:rPr>
              <a:t>, R., et al. </a:t>
            </a:r>
            <a:r>
              <a:rPr lang="en-US" sz="1400" i="1" dirty="0">
                <a:solidFill>
                  <a:schemeClr val="bg1"/>
                </a:solidFill>
              </a:rPr>
              <a:t>Molecular Systems Biology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10</a:t>
            </a:r>
            <a:r>
              <a:rPr lang="en-US" sz="1400" dirty="0">
                <a:solidFill>
                  <a:schemeClr val="bg1"/>
                </a:solidFill>
              </a:rPr>
              <a:t>(3).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ABAAD-833C-C842-9BDE-F2B1B01B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26" y="1954866"/>
            <a:ext cx="3850641" cy="3215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1C5D92-20E2-144A-A282-68E8397272DD}"/>
              </a:ext>
            </a:extLst>
          </p:cNvPr>
          <p:cNvSpPr txBox="1">
            <a:spLocks/>
          </p:cNvSpPr>
          <p:nvPr/>
        </p:nvSpPr>
        <p:spPr>
          <a:xfrm>
            <a:off x="311986" y="960593"/>
            <a:ext cx="8677270" cy="9942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Constraining fluxes with transcriptomics data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AFA49-EDEE-5E4F-88F8-AFF78C3F3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37" y="1879110"/>
            <a:ext cx="3258384" cy="31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Extending FBA with more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53D38-53B3-3749-956F-8BDBE27271B9}"/>
              </a:ext>
            </a:extLst>
          </p:cNvPr>
          <p:cNvSpPr txBox="1"/>
          <p:nvPr/>
        </p:nvSpPr>
        <p:spPr>
          <a:xfrm>
            <a:off x="158152" y="6334780"/>
            <a:ext cx="872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Beg, Q. K., et al. (2007). </a:t>
            </a:r>
            <a:r>
              <a:rPr lang="en-US" sz="14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104</a:t>
            </a:r>
            <a:r>
              <a:rPr lang="en-US" sz="1400" dirty="0">
                <a:solidFill>
                  <a:schemeClr val="bg1"/>
                </a:solidFill>
              </a:rPr>
              <a:t>(31), 12663–12668.</a:t>
            </a:r>
          </a:p>
          <a:p>
            <a:r>
              <a:rPr lang="en-US" sz="1400" dirty="0">
                <a:solidFill>
                  <a:schemeClr val="bg1"/>
                </a:solidFill>
              </a:rPr>
              <a:t>Nilsson, A., &amp; Nielsen, J. (2016). </a:t>
            </a:r>
            <a:r>
              <a:rPr lang="en-US" sz="1400" i="1" dirty="0">
                <a:solidFill>
                  <a:schemeClr val="bg1"/>
                </a:solidFill>
              </a:rPr>
              <a:t>Scientific Reports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6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1C5D92-20E2-144A-A282-68E8397272DD}"/>
              </a:ext>
            </a:extLst>
          </p:cNvPr>
          <p:cNvSpPr txBox="1">
            <a:spLocks/>
          </p:cNvSpPr>
          <p:nvPr/>
        </p:nvSpPr>
        <p:spPr>
          <a:xfrm>
            <a:off x="311986" y="960593"/>
            <a:ext cx="8677270" cy="9942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Constraining sum of fluxes with total enzyme content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B6B28-1CD6-C74B-857D-A512191A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97" y="1954866"/>
            <a:ext cx="7491534" cy="37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6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Extending FBA with more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9DCF8-473E-7141-A9DC-37065458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" y="1240220"/>
            <a:ext cx="8561322" cy="448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DCECF-CE97-8C46-8C04-CDBB8F31AAD1}"/>
              </a:ext>
            </a:extLst>
          </p:cNvPr>
          <p:cNvSpPr txBox="1"/>
          <p:nvPr/>
        </p:nvSpPr>
        <p:spPr>
          <a:xfrm>
            <a:off x="158152" y="6392530"/>
            <a:ext cx="872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Sánchez, B. J., et al.  </a:t>
            </a:r>
            <a:r>
              <a:rPr lang="en-US" sz="1400" i="1" dirty="0">
                <a:solidFill>
                  <a:schemeClr val="bg1"/>
                </a:solidFill>
              </a:rPr>
              <a:t>Molecular Systems Biology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13</a:t>
            </a:r>
            <a:r>
              <a:rPr lang="en-US" sz="1400" dirty="0">
                <a:solidFill>
                  <a:schemeClr val="bg1"/>
                </a:solidFill>
              </a:rPr>
              <a:t>(8), 935. 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1944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104ED-255B-C943-8EAE-E2D7F0A4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290616"/>
            <a:ext cx="6883522" cy="15966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B629DA-708C-F74A-91B1-4A1C8C07271F}"/>
              </a:ext>
            </a:extLst>
          </p:cNvPr>
          <p:cNvSpPr txBox="1">
            <a:spLocks/>
          </p:cNvSpPr>
          <p:nvPr/>
        </p:nvSpPr>
        <p:spPr>
          <a:xfrm>
            <a:off x="1171575" y="261395"/>
            <a:ext cx="6400800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Automated reconstruction of GEMs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66948-A866-324E-A78D-9CADB67D6081}"/>
              </a:ext>
            </a:extLst>
          </p:cNvPr>
          <p:cNvSpPr/>
          <p:nvPr/>
        </p:nvSpPr>
        <p:spPr>
          <a:xfrm>
            <a:off x="401320" y="3063118"/>
            <a:ext cx="816355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Driven by automated annotation of genome sequences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Time!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Disadvantages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False positives can be introduced to the network due to annotation inconsistencies. False negatives due to the lack of reported evidence. 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A8DCF-8911-9E45-8119-2EE267F9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0" y="5055762"/>
            <a:ext cx="1943100" cy="886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CA960-950A-A34C-A3DF-2D0EBE3FC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74" y="4851236"/>
            <a:ext cx="1270001" cy="1270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679E4-2B47-D940-B82A-050BA163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913" y="4975255"/>
            <a:ext cx="2335184" cy="10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19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284AB8-C199-194A-A8F4-D0A84D936C06}"/>
              </a:ext>
            </a:extLst>
          </p:cNvPr>
          <p:cNvSpPr txBox="1">
            <a:spLocks/>
          </p:cNvSpPr>
          <p:nvPr/>
        </p:nvSpPr>
        <p:spPr>
          <a:xfrm>
            <a:off x="943822" y="261393"/>
            <a:ext cx="7149149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Available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DD82D-46CD-2C42-950E-8CF401D7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78895"/>
            <a:ext cx="1619476" cy="1619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75EA6-0D01-904F-AC3F-0787AD80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64" y="1959427"/>
            <a:ext cx="3548671" cy="1553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FC5F2D-D9C6-0548-B445-1E7F252BA0AE}"/>
              </a:ext>
            </a:extLst>
          </p:cNvPr>
          <p:cNvSpPr/>
          <p:nvPr/>
        </p:nvSpPr>
        <p:spPr>
          <a:xfrm>
            <a:off x="1433679" y="3298371"/>
            <a:ext cx="206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222222"/>
                </a:solidFill>
                <a:latin typeface="Lato"/>
              </a:rPr>
              <a:t>The COBRA Toolbox</a:t>
            </a:r>
            <a:endParaRPr lang="en-US" b="1" i="0" dirty="0">
              <a:solidFill>
                <a:srgbClr val="222222"/>
              </a:solidFill>
              <a:effectLst/>
              <a:latin typeface="La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9D0ED-1BBE-364A-BF33-97B23D1992B7}"/>
              </a:ext>
            </a:extLst>
          </p:cNvPr>
          <p:cNvSpPr/>
          <p:nvPr/>
        </p:nvSpPr>
        <p:spPr>
          <a:xfrm>
            <a:off x="805543" y="3903346"/>
            <a:ext cx="3570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opencobra.github.io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cobratoolbox</a:t>
            </a:r>
            <a:r>
              <a:rPr lang="en-US" dirty="0">
                <a:hlinkClick r:id="rId4"/>
              </a:rPr>
              <a:t>/stable/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C1D191-ACAE-5C40-9136-B7ADCB485B6C}"/>
              </a:ext>
            </a:extLst>
          </p:cNvPr>
          <p:cNvSpPr/>
          <p:nvPr/>
        </p:nvSpPr>
        <p:spPr>
          <a:xfrm>
            <a:off x="4518396" y="3903346"/>
            <a:ext cx="431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github.com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SysBioChalmers</a:t>
            </a:r>
            <a:r>
              <a:rPr lang="en-US" dirty="0">
                <a:hlinkClick r:id="rId5"/>
              </a:rPr>
              <a:t>/RAVEN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93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19566-5BF7-EE45-91A6-D527E0A25C82}"/>
              </a:ext>
            </a:extLst>
          </p:cNvPr>
          <p:cNvSpPr txBox="1">
            <a:spLocks/>
          </p:cNvSpPr>
          <p:nvPr/>
        </p:nvSpPr>
        <p:spPr>
          <a:xfrm>
            <a:off x="647700" y="1450295"/>
            <a:ext cx="7639980" cy="422904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CB modeling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family of mathematical approaches that uses constraints as the basis for the study of metabolism. 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FBA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type of CB modeling in which an objective function is assumed and optimized inside of the feasible solution space.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 of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Fundamental in FBA, several should be tested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 modeling is an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active research field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biologists, engineers, mathematicians and computer scientists.</a:t>
            </a: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0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A09EA87-77CA-F64D-99D2-E4E87366B9B4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Biological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7A1E0-E369-3741-B5E9-090F7CD3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52500"/>
            <a:ext cx="8153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25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Learning outcomes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19566-5BF7-EE45-91A6-D527E0A25C82}"/>
              </a:ext>
            </a:extLst>
          </p:cNvPr>
          <p:cNvSpPr txBox="1">
            <a:spLocks/>
          </p:cNvSpPr>
          <p:nvPr/>
        </p:nvSpPr>
        <p:spPr>
          <a:xfrm>
            <a:off x="647700" y="1450295"/>
            <a:ext cx="7639980" cy="422904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 metabolic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functional state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flux balance analysis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what are its main assumptions?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the choice of an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 for FBA?</a:t>
            </a: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04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A09EA87-77CA-F64D-99D2-E4E87366B9B4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1174D-C7DA-B949-A519-F42CA30E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09" y="2428007"/>
            <a:ext cx="2148059" cy="21480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5D6317-AF65-DB4B-9E50-2F70165F679C}"/>
              </a:ext>
            </a:extLst>
          </p:cNvPr>
          <p:cNvSpPr/>
          <p:nvPr/>
        </p:nvSpPr>
        <p:spPr>
          <a:xfrm>
            <a:off x="3446286" y="4819099"/>
            <a:ext cx="27304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book: Chapters 15-20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www.lib.chalmers.se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 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4350B-D791-5040-A33F-650DAAEBE963}"/>
              </a:ext>
            </a:extLst>
          </p:cNvPr>
          <p:cNvSpPr/>
          <p:nvPr/>
        </p:nvSpPr>
        <p:spPr>
          <a:xfrm>
            <a:off x="225923" y="3633955"/>
            <a:ext cx="3311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</a:t>
            </a:r>
            <a:r>
              <a:rPr lang="en-US" sz="16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systemsbiology.ucsd.edu</a:t>
            </a:r>
            <a:r>
              <a:rPr lang="en-US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/Publications/Books/SB1-2LectureSlides </a:t>
            </a:r>
            <a:endParaRPr lang="en-US" sz="1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6325C-5378-0D41-BB42-19A6F80D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75" y="1241991"/>
            <a:ext cx="3047436" cy="2284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B66DC-450A-E343-A532-7F89560E3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02" y="1241991"/>
            <a:ext cx="2277505" cy="28264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418CCE-07E9-CE4C-8129-3FB279187C8C}"/>
              </a:ext>
            </a:extLst>
          </p:cNvPr>
          <p:cNvSpPr/>
          <p:nvPr/>
        </p:nvSpPr>
        <p:spPr>
          <a:xfrm>
            <a:off x="6283634" y="4214531"/>
            <a:ext cx="24369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www.youtube.com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watch?v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=tCz-tg4Xmuk&amp;list=PLzm7DNlS3_0hryL9WsVbWV_EkwBJNt9s3&amp;index=12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3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3"/>
            <a:ext cx="616117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Genome-scale metabolic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DA248-1091-794A-AAEF-AF0C7B0D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79" y="1091631"/>
            <a:ext cx="3823576" cy="49846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A87C4B-116F-2D4E-8BAE-9919CEFB0432}"/>
              </a:ext>
            </a:extLst>
          </p:cNvPr>
          <p:cNvSpPr txBox="1">
            <a:spLocks/>
          </p:cNvSpPr>
          <p:nvPr/>
        </p:nvSpPr>
        <p:spPr>
          <a:xfrm>
            <a:off x="4424855" y="2485075"/>
            <a:ext cx="4293866" cy="20448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just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GEM is a computer model of a real cell. GEMs are based on a reconstruction that contains an accurate chemical representation of all the known components in the corresponding living cells.</a:t>
            </a:r>
          </a:p>
          <a:p>
            <a:pPr algn="just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GEMs can be seen as biological knowledge databases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2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122492" y="229862"/>
            <a:ext cx="676026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goal in CBM is to compute fluxes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08110-E506-314B-9C3A-9F2EBFCE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48" y="1032774"/>
            <a:ext cx="3802980" cy="4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Functional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17B1-9B5C-9743-AB2B-7E843259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35" y="2069224"/>
            <a:ext cx="4595311" cy="25036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8CC027-6586-7142-ACD0-E0EF21E35F97}"/>
              </a:ext>
            </a:extLst>
          </p:cNvPr>
          <p:cNvSpPr txBox="1">
            <a:spLocks/>
          </p:cNvSpPr>
          <p:nvPr/>
        </p:nvSpPr>
        <p:spPr>
          <a:xfrm>
            <a:off x="472965" y="2395531"/>
            <a:ext cx="3465273" cy="144812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Take home message </a:t>
            </a:r>
          </a:p>
          <a:p>
            <a:pPr algn="just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functional state is a given point in the phenotypic space, i.e. any observed phenotype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96E77-469B-1F46-9A60-AFAB08C94B50}"/>
              </a:ext>
            </a:extLst>
          </p:cNvPr>
          <p:cNvSpPr/>
          <p:nvPr/>
        </p:nvSpPr>
        <p:spPr>
          <a:xfrm>
            <a:off x="4432175" y="1510153"/>
            <a:ext cx="428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Constraint-based modeling (CB-modeling)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F97C04-5B66-F542-81A8-26BE39645656}"/>
              </a:ext>
            </a:extLst>
          </p:cNvPr>
          <p:cNvSpPr/>
          <p:nvPr/>
        </p:nvSpPr>
        <p:spPr>
          <a:xfrm>
            <a:off x="6593747" y="2069224"/>
            <a:ext cx="2399251" cy="2670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0B46D6-5DFA-D24E-A09B-6249A23B6211}"/>
              </a:ext>
            </a:extLst>
          </p:cNvPr>
          <p:cNvSpPr/>
          <p:nvPr/>
        </p:nvSpPr>
        <p:spPr>
          <a:xfrm>
            <a:off x="4009599" y="1434517"/>
            <a:ext cx="4703477" cy="634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Functional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17B1-9B5C-9743-AB2B-7E843259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35" y="2069224"/>
            <a:ext cx="4595311" cy="25036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8CC027-6586-7142-ACD0-E0EF21E35F97}"/>
              </a:ext>
            </a:extLst>
          </p:cNvPr>
          <p:cNvSpPr txBox="1">
            <a:spLocks/>
          </p:cNvSpPr>
          <p:nvPr/>
        </p:nvSpPr>
        <p:spPr>
          <a:xfrm>
            <a:off x="472965" y="2395531"/>
            <a:ext cx="3465273" cy="144812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Take home message </a:t>
            </a:r>
          </a:p>
          <a:p>
            <a:pPr algn="just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functional state is a given point in the phenotypic space, i.e. any observed phenotype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96E77-469B-1F46-9A60-AFAB08C94B50}"/>
              </a:ext>
            </a:extLst>
          </p:cNvPr>
          <p:cNvSpPr/>
          <p:nvPr/>
        </p:nvSpPr>
        <p:spPr>
          <a:xfrm>
            <a:off x="4432175" y="1510153"/>
            <a:ext cx="428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Constraint-based modeling (CB-modeling)</a:t>
            </a:r>
          </a:p>
        </p:txBody>
      </p:sp>
    </p:spTree>
    <p:extLst>
      <p:ext uri="{BB962C8B-B14F-4D97-AF65-F5344CB8AC3E}">
        <p14:creationId xmlns:p14="http://schemas.microsoft.com/office/powerpoint/2010/main" val="376683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11880</TotalTime>
  <Words>845</Words>
  <Application>Microsoft Macintosh PowerPoint</Application>
  <PresentationFormat>On-screen Show (4:3)</PresentationFormat>
  <Paragraphs>153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Akzidenz for Chalmers</vt:lpstr>
      <vt:lpstr>Arial</vt:lpstr>
      <vt:lpstr>AvantGarde Medium</vt:lpstr>
      <vt:lpstr>Calibri</vt:lpstr>
      <vt:lpstr>Lato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
Del</cp:lastModifiedBy>
  <cp:revision>1129</cp:revision>
  <cp:lastPrinted>2018-09-24T07:38:36Z</cp:lastPrinted>
  <dcterms:created xsi:type="dcterms:W3CDTF">2012-04-17T12:02:37Z</dcterms:created>
  <dcterms:modified xsi:type="dcterms:W3CDTF">2019-09-24T07:35:57Z</dcterms:modified>
</cp:coreProperties>
</file>